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50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8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 showGuides="1">
      <p:cViewPr>
        <p:scale>
          <a:sx n="85" d="100"/>
          <a:sy n="85" d="100"/>
        </p:scale>
        <p:origin x="-91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CB7CC652-A623-41D2-B0ED-8F1D217186B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ct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619C8-A375-448C-891B-9999C6BE8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73892DED-3F2E-AC44-A464-47AF335B736D}" type="datetimeFigureOut">
              <a:rPr lang="en-US" smtClean="0"/>
              <a:pPr/>
              <a:t>11/16/12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67FBCCBB-6920-3647-BF08-68C3588CD59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hyperlink" Target="http://www.youtube.com/watch?v=0KbMQIv-4a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R55e-uHQna0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7" Type="http://schemas.openxmlformats.org/officeDocument/2006/relationships/image" Target="../media/image22.jpeg"/><Relationship Id="rId8" Type="http://schemas.openxmlformats.org/officeDocument/2006/relationships/image" Target="../media/image23.jpeg"/><Relationship Id="rId9" Type="http://schemas.openxmlformats.org/officeDocument/2006/relationships/image" Target="../media/image24.jpeg"/><Relationship Id="rId10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2368230"/>
            <a:ext cx="6477000" cy="2670114"/>
          </a:xfrm>
        </p:spPr>
        <p:txBody>
          <a:bodyPr/>
          <a:lstStyle/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US" sz="7000" b="1" dirty="0" smtClean="0">
                <a:solidFill>
                  <a:srgbClr val="860908"/>
                </a:solidFill>
              </a:rPr>
              <a:t>Marketing Goods </a:t>
            </a:r>
            <a:br>
              <a:rPr lang="en-US" sz="7000" b="1" dirty="0" smtClean="0">
                <a:solidFill>
                  <a:srgbClr val="860908"/>
                </a:solidFill>
              </a:rPr>
            </a:br>
            <a:r>
              <a:rPr lang="en-US" sz="7000" b="1" dirty="0" smtClean="0">
                <a:solidFill>
                  <a:srgbClr val="860908"/>
                </a:solidFill>
              </a:rPr>
              <a:t>and Services</a:t>
            </a:r>
            <a:endParaRPr lang="en-US" sz="7000" b="1" dirty="0">
              <a:solidFill>
                <a:srgbClr val="860908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4208"/>
            <a:ext cx="7313613" cy="656696"/>
          </a:xfrm>
        </p:spPr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Risk Management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235" y="1670289"/>
            <a:ext cx="4808099" cy="4389485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Providing security and safety for products, personnel, and customers.</a:t>
            </a:r>
          </a:p>
          <a:p>
            <a:pPr marL="0" indent="0">
              <a:spcBef>
                <a:spcPts val="800"/>
              </a:spcBef>
              <a:buNone/>
            </a:pPr>
            <a:endParaRPr lang="en-US" sz="3400" dirty="0" smtClean="0"/>
          </a:p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Reduce the risk associated with marketing decisions and activities.</a:t>
            </a:r>
            <a:endParaRPr lang="en-US" sz="3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8999" y="1994841"/>
            <a:ext cx="4347868" cy="3155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111" b="1" dirty="0" smtClean="0">
                <a:solidFill>
                  <a:srgbClr val="860908"/>
                </a:solidFill>
              </a:rPr>
              <a:t>Marketing Information Management</a:t>
            </a:r>
            <a:endParaRPr lang="en-US" sz="5111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9221" y="1636061"/>
            <a:ext cx="8311445" cy="1778999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Obtaining, managing, and using market information to improve decision making and the performance of marketing activities.</a:t>
            </a:r>
            <a:endParaRPr lang="en-US" sz="3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459883"/>
            <a:ext cx="3657600" cy="2743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271881" y="4542118"/>
            <a:ext cx="193709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" b="1" dirty="0" smtClean="0">
                <a:solidFill>
                  <a:srgbClr val="800000"/>
                </a:solidFill>
              </a:rPr>
              <a:t>Focus Group</a:t>
            </a:r>
            <a:endParaRPr lang="en-US" sz="2600" b="1" dirty="0">
              <a:solidFill>
                <a:srgbClr val="8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6611779"/>
            <a:ext cx="624043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Picture retrieved 10/25/11 from http://www.ufocusresearch.com/wp-content/uploads/2011/03/FocusGroup1.jpg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4922980" y="5196143"/>
            <a:ext cx="4572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500" dirty="0" smtClean="0">
                <a:hlinkClick r:id="rId3"/>
              </a:rPr>
              <a:t>http://www.youtube.com/watch?v=0KbMQIv-4aE</a:t>
            </a:r>
            <a:endParaRPr lang="en-US" sz="1500" dirty="0" smtClean="0"/>
          </a:p>
          <a:p>
            <a:endParaRPr 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</a:rPr>
              <a:t>Promotion</a:t>
            </a:r>
            <a:endParaRPr lang="en-US" b="1" dirty="0">
              <a:solidFill>
                <a:srgbClr val="800000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9221" y="937419"/>
            <a:ext cx="8311445" cy="1471702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Communicating information to prospective customers through promotional methods encouraging customers to take action.</a:t>
            </a:r>
            <a:endParaRPr lang="en-US" sz="3400" dirty="0"/>
          </a:p>
        </p:txBody>
      </p:sp>
      <p:sp>
        <p:nvSpPr>
          <p:cNvPr id="5" name="Rectangle 4"/>
          <p:cNvSpPr/>
          <p:nvPr/>
        </p:nvSpPr>
        <p:spPr>
          <a:xfrm>
            <a:off x="394280" y="2409121"/>
            <a:ext cx="8311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hlinkClick r:id="rId2"/>
              </a:rPr>
              <a:t>http://www.youtube.com/watch?v=R55e-uHQna0</a:t>
            </a:r>
            <a:endParaRPr lang="en-US" b="1" dirty="0" smtClean="0"/>
          </a:p>
          <a:p>
            <a:pPr algn="ctr"/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221" y="3429000"/>
            <a:ext cx="3490426" cy="27923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0187" y="4303042"/>
            <a:ext cx="3828676" cy="138369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48747" y="3429000"/>
            <a:ext cx="413372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 smtClean="0"/>
              <a:t>Promotion Selection</a:t>
            </a:r>
          </a:p>
          <a:p>
            <a:endParaRPr lang="en-US" sz="3800" dirty="0" smtClean="0"/>
          </a:p>
          <a:p>
            <a:endParaRPr lang="en-US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00000"/>
                </a:solidFill>
              </a:rPr>
              <a:t>Selling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2116" y="1495328"/>
            <a:ext cx="7675189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dirty="0" smtClean="0"/>
              <a:t>Direct personal communications with prospective customers assessing their needs and wants and working to satisfy them.</a:t>
            </a:r>
            <a:endParaRPr lang="en-US" sz="29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929" y="3212958"/>
            <a:ext cx="5044141" cy="3135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400" dirty="0" smtClean="0">
                <a:solidFill>
                  <a:srgbClr val="860908"/>
                </a:solidFill>
              </a:rPr>
              <a:t>Marketing</a:t>
            </a:r>
            <a:endParaRPr lang="en-US" sz="6400" dirty="0">
              <a:solidFill>
                <a:srgbClr val="860908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200" y="3780118"/>
            <a:ext cx="63709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The management process through which goods and services move from concept to the customer.</a:t>
            </a:r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9057"/>
            <a:ext cx="9144000" cy="86836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9 Functions of Marketing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37419"/>
            <a:ext cx="8229600" cy="5694803"/>
          </a:xfrm>
        </p:spPr>
        <p:txBody>
          <a:bodyPr>
            <a:normAutofit/>
          </a:bodyPr>
          <a:lstStyle/>
          <a:p>
            <a:r>
              <a:rPr lang="en-US" b="1" dirty="0" smtClean="0"/>
              <a:t>Product/Service Planning</a:t>
            </a:r>
          </a:p>
          <a:p>
            <a:r>
              <a:rPr lang="en-US" b="1" dirty="0" smtClean="0"/>
              <a:t>Purchasing</a:t>
            </a:r>
          </a:p>
          <a:p>
            <a:r>
              <a:rPr lang="en-US" b="1" dirty="0" smtClean="0"/>
              <a:t>Financing</a:t>
            </a:r>
          </a:p>
          <a:p>
            <a:r>
              <a:rPr lang="en-US" b="1" dirty="0" smtClean="0"/>
              <a:t>Distribution (Place)</a:t>
            </a:r>
          </a:p>
          <a:p>
            <a:r>
              <a:rPr lang="en-US" b="1" dirty="0" smtClean="0"/>
              <a:t>Pricing</a:t>
            </a:r>
          </a:p>
          <a:p>
            <a:r>
              <a:rPr lang="en-US" b="1" dirty="0" smtClean="0"/>
              <a:t>Risk Management</a:t>
            </a:r>
          </a:p>
          <a:p>
            <a:r>
              <a:rPr lang="en-US" b="1" dirty="0" smtClean="0"/>
              <a:t>Marketing Information Management</a:t>
            </a:r>
          </a:p>
          <a:p>
            <a:r>
              <a:rPr lang="en-US" b="1" dirty="0" smtClean="0"/>
              <a:t>Promotion</a:t>
            </a:r>
          </a:p>
          <a:p>
            <a:r>
              <a:rPr lang="en-US" b="1" dirty="0" smtClean="0"/>
              <a:t>Selling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Product/Service Planning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603" y="2570844"/>
            <a:ext cx="4194397" cy="1716311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Assist in the Design and Development of Products and Services.</a:t>
            </a:r>
            <a:endParaRPr lang="en-US" sz="3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1863588"/>
            <a:ext cx="4147197" cy="414719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51436" y="6350168"/>
            <a:ext cx="73460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Picture retrieved Oct. 25, 2011 from http://sneakertalk.com/wp-content/uploads/2009/08/l237sketches.jpg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57828"/>
            <a:ext cx="7313613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Purchasing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43134" y="1599735"/>
            <a:ext cx="4425310" cy="3658530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Determine the needs of the organization.</a:t>
            </a:r>
          </a:p>
          <a:p>
            <a:pPr marL="0" indent="0">
              <a:spcBef>
                <a:spcPts val="800"/>
              </a:spcBef>
              <a:buNone/>
            </a:pPr>
            <a:endParaRPr lang="en-US" sz="1600" dirty="0" smtClean="0"/>
          </a:p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Identify the best sources to obtain needed products and services for the business</a:t>
            </a:r>
            <a:endParaRPr lang="en-US" sz="3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02913" y="1802775"/>
            <a:ext cx="4083981" cy="325244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71584" y="6473278"/>
            <a:ext cx="667241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Picture retrieved 10/25/11 from </a:t>
            </a:r>
            <a:r>
              <a:rPr lang="en-US" sz="1100" dirty="0" err="1" smtClean="0"/>
              <a:t>http://www.funderstanding.com/wp-content/upload/Decision-Making.jpg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Financing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9568" y="1599734"/>
            <a:ext cx="4531236" cy="4389485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Budgeting and obtaining necessary financing for the business.</a:t>
            </a:r>
          </a:p>
          <a:p>
            <a:pPr marL="0" indent="0">
              <a:spcBef>
                <a:spcPts val="800"/>
              </a:spcBef>
              <a:buNone/>
            </a:pPr>
            <a:endParaRPr lang="en-US" sz="3400" dirty="0" smtClean="0"/>
          </a:p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Providing customers with financial assistance</a:t>
            </a:r>
            <a:endParaRPr lang="en-US" sz="3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78"/>
          <a:stretch>
            <a:fillRect/>
          </a:stretch>
        </p:blipFill>
        <p:spPr>
          <a:xfrm>
            <a:off x="5490922" y="1599734"/>
            <a:ext cx="2737091" cy="1973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6523"/>
          <a:stretch>
            <a:fillRect/>
          </a:stretch>
        </p:blipFill>
        <p:spPr>
          <a:xfrm>
            <a:off x="5130210" y="3824149"/>
            <a:ext cx="3588987" cy="2298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08161" y="6122849"/>
            <a:ext cx="713583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Retrieved 10/25/11 from http://customcomfortair.com/air-conditioning-heating/wp-content/uploads/2011/07/financing-offers.png</a:t>
            </a:r>
            <a:endParaRPr lang="en-US" sz="1000" dirty="0"/>
          </a:p>
        </p:txBody>
      </p:sp>
      <p:sp>
        <p:nvSpPr>
          <p:cNvPr id="8" name="Rectangle 7"/>
          <p:cNvSpPr/>
          <p:nvPr/>
        </p:nvSpPr>
        <p:spPr>
          <a:xfrm>
            <a:off x="3420959" y="6369070"/>
            <a:ext cx="620362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Retrieved 10/25/11 from http://www.psdgraphics.com/wp-content/uploads/2009/02/3d_pie_chart.jpg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057"/>
            <a:ext cx="7313613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Distribution (Place)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14784" y="937419"/>
            <a:ext cx="8914432" cy="2158544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Determine the best ways to get the product or service to potential customers.</a:t>
            </a:r>
            <a:endParaRPr lang="en-US" sz="3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0742" y="2218173"/>
            <a:ext cx="7408061" cy="43507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6627168"/>
            <a:ext cx="891443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Picture retrieved 10/25/11 from http://www.web-books.com/eLibrary/Books/B0/B66/IMG/fwk-collins-fig09_008.jpg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www.dhh.louisiana.gov/offices/images/imgs-100/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1400" y="5824240"/>
            <a:ext cx="1460500" cy="1033760"/>
          </a:xfrm>
          <a:prstGeom prst="rect">
            <a:avLst/>
          </a:prstGeom>
          <a:noFill/>
        </p:spPr>
      </p:pic>
      <p:pic>
        <p:nvPicPr>
          <p:cNvPr id="5" name="Picture 2" descr="http://www.dhh.louisiana.gov/offices/images/imgs-100/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7300" y="5824240"/>
            <a:ext cx="1460500" cy="1033760"/>
          </a:xfrm>
          <a:prstGeom prst="rect">
            <a:avLst/>
          </a:prstGeom>
          <a:noFill/>
        </p:spPr>
      </p:pic>
      <p:pic>
        <p:nvPicPr>
          <p:cNvPr id="6" name="Picture 2" descr="http://www.dhh.louisiana.gov/offices/images/imgs-100/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6100" y="5824240"/>
            <a:ext cx="1460500" cy="1033760"/>
          </a:xfrm>
          <a:prstGeom prst="rect">
            <a:avLst/>
          </a:prstGeom>
          <a:noFill/>
        </p:spPr>
      </p:pic>
      <p:pic>
        <p:nvPicPr>
          <p:cNvPr id="7" name="Picture 2" descr="http://www.dhh.louisiana.gov/offices/images/imgs-100/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4700" y="5791200"/>
            <a:ext cx="1460500" cy="1033760"/>
          </a:xfrm>
          <a:prstGeom prst="rect">
            <a:avLst/>
          </a:prstGeom>
          <a:noFill/>
        </p:spPr>
      </p:pic>
      <p:pic>
        <p:nvPicPr>
          <p:cNvPr id="8" name="Picture 2" descr="http://www.dhh.louisiana.gov/offices/images/imgs-100/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100" y="5824240"/>
            <a:ext cx="1460500" cy="1033760"/>
          </a:xfrm>
          <a:prstGeom prst="rect">
            <a:avLst/>
          </a:prstGeom>
          <a:noFill/>
        </p:spPr>
      </p:pic>
      <p:pic>
        <p:nvPicPr>
          <p:cNvPr id="9" name="Picture 6" descr="http://theaustintimes.com/wp-content/uploads/2010/12/target.jpg"/>
          <p:cNvPicPr>
            <a:picLocks noChangeAspect="1" noChangeArrowheads="1"/>
          </p:cNvPicPr>
          <p:nvPr/>
        </p:nvPicPr>
        <p:blipFill>
          <a:blip r:embed="rId3" cstate="print"/>
          <a:srcRect l="8222" t="21787" b="61206"/>
          <a:stretch>
            <a:fillRect/>
          </a:stretch>
        </p:blipFill>
        <p:spPr bwMode="auto">
          <a:xfrm>
            <a:off x="2667000" y="4343400"/>
            <a:ext cx="5930900" cy="762000"/>
          </a:xfrm>
          <a:prstGeom prst="rect">
            <a:avLst/>
          </a:prstGeom>
          <a:noFill/>
        </p:spPr>
      </p:pic>
      <p:pic>
        <p:nvPicPr>
          <p:cNvPr id="10" name="Picture 8" descr="http://media.cbs3springfield.com/images/320*225/target_warehouse.jpg"/>
          <p:cNvPicPr>
            <a:picLocks noChangeAspect="1" noChangeArrowheads="1"/>
          </p:cNvPicPr>
          <p:nvPr/>
        </p:nvPicPr>
        <p:blipFill>
          <a:blip r:embed="rId4" cstate="print"/>
          <a:srcRect t="20593" b="29630"/>
          <a:stretch>
            <a:fillRect/>
          </a:stretch>
        </p:blipFill>
        <p:spPr bwMode="auto">
          <a:xfrm>
            <a:off x="4038600" y="2819400"/>
            <a:ext cx="3048000" cy="1066800"/>
          </a:xfrm>
          <a:prstGeom prst="rect">
            <a:avLst/>
          </a:prstGeom>
          <a:noFill/>
        </p:spPr>
      </p:pic>
      <p:pic>
        <p:nvPicPr>
          <p:cNvPr id="11" name="Picture 10" descr="http://www.realestateagent.com/images/home_p_pic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0" y="1483837"/>
            <a:ext cx="762000" cy="954563"/>
          </a:xfrm>
          <a:prstGeom prst="rect">
            <a:avLst/>
          </a:prstGeom>
          <a:noFill/>
        </p:spPr>
      </p:pic>
      <p:pic>
        <p:nvPicPr>
          <p:cNvPr id="12" name="Picture 12" descr="http://i.ehow.com/images/a06/h2/b9/become-finance-broker-800X80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1447800"/>
            <a:ext cx="1378085" cy="914400"/>
          </a:xfrm>
          <a:prstGeom prst="rect">
            <a:avLst/>
          </a:prstGeom>
          <a:noFill/>
        </p:spPr>
      </p:pic>
      <p:pic>
        <p:nvPicPr>
          <p:cNvPr id="13" name="Picture 16" descr="http://blogs-images.forbes.com/ericsavitz/files/2011/03/apple-logo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52400"/>
            <a:ext cx="693261" cy="838200"/>
          </a:xfrm>
          <a:prstGeom prst="rect">
            <a:avLst/>
          </a:prstGeom>
          <a:noFill/>
        </p:spPr>
      </p:pic>
      <p:pic>
        <p:nvPicPr>
          <p:cNvPr id="14" name="Picture 18" descr="http://www.ashwellgolf.co.uk/UserFiles/Image/Titleist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4600" y="381000"/>
            <a:ext cx="1689100" cy="579120"/>
          </a:xfrm>
          <a:prstGeom prst="rect">
            <a:avLst/>
          </a:prstGeom>
          <a:noFill/>
        </p:spPr>
      </p:pic>
      <p:pic>
        <p:nvPicPr>
          <p:cNvPr id="15" name="Picture 20" descr="http://www.sunglasstent.com/images/NikeSwooshRed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24400" y="304800"/>
            <a:ext cx="1295400" cy="971550"/>
          </a:xfrm>
          <a:prstGeom prst="rect">
            <a:avLst/>
          </a:prstGeom>
          <a:noFill/>
        </p:spPr>
      </p:pic>
      <p:pic>
        <p:nvPicPr>
          <p:cNvPr id="16" name="Picture 22" descr="http://www.premisemarketing.com/images/uploads/coca-cola_logo_script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304800"/>
            <a:ext cx="2146300" cy="813069"/>
          </a:xfrm>
          <a:prstGeom prst="rect">
            <a:avLst/>
          </a:prstGeom>
          <a:noFill/>
        </p:spPr>
      </p:pic>
      <p:sp>
        <p:nvSpPr>
          <p:cNvPr id="17" name="Down Arrow 16"/>
          <p:cNvSpPr/>
          <p:nvPr/>
        </p:nvSpPr>
        <p:spPr>
          <a:xfrm>
            <a:off x="1295400" y="1066800"/>
            <a:ext cx="228600" cy="4343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3124200" y="1066800"/>
            <a:ext cx="228600" cy="3200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3124200" y="5181600"/>
            <a:ext cx="228600" cy="533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4572000" y="5181600"/>
            <a:ext cx="228600" cy="533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>
            <a:off x="6248400" y="5181600"/>
            <a:ext cx="228600" cy="533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>
            <a:off x="8001000" y="5181600"/>
            <a:ext cx="228600" cy="533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own Arrow 22"/>
          <p:cNvSpPr/>
          <p:nvPr/>
        </p:nvSpPr>
        <p:spPr>
          <a:xfrm>
            <a:off x="4648200" y="4038600"/>
            <a:ext cx="228600" cy="228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Down Arrow 23"/>
          <p:cNvSpPr/>
          <p:nvPr/>
        </p:nvSpPr>
        <p:spPr>
          <a:xfrm>
            <a:off x="6248400" y="4038600"/>
            <a:ext cx="228600" cy="228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own Arrow 24"/>
          <p:cNvSpPr/>
          <p:nvPr/>
        </p:nvSpPr>
        <p:spPr>
          <a:xfrm>
            <a:off x="8001000" y="2438400"/>
            <a:ext cx="228600" cy="1752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4648200" y="1066800"/>
            <a:ext cx="228600" cy="16764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>
            <a:off x="6248400" y="2514600"/>
            <a:ext cx="228600" cy="228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Down Arrow 27"/>
          <p:cNvSpPr/>
          <p:nvPr/>
        </p:nvSpPr>
        <p:spPr>
          <a:xfrm>
            <a:off x="6324600" y="1219200"/>
            <a:ext cx="228600" cy="228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own Arrow 28"/>
          <p:cNvSpPr/>
          <p:nvPr/>
        </p:nvSpPr>
        <p:spPr>
          <a:xfrm>
            <a:off x="8001000" y="1219200"/>
            <a:ext cx="228600" cy="228600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762000" y="2819400"/>
            <a:ext cx="457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</a:t>
            </a:r>
            <a:endParaRPr lang="en-US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590800" y="2810470"/>
            <a:ext cx="53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</a:t>
            </a:r>
            <a:endParaRPr lang="en-US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114800" y="1676400"/>
            <a:ext cx="53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</a:t>
            </a:r>
            <a:endParaRPr lang="en-US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86400" y="1676400"/>
            <a:ext cx="53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D</a:t>
            </a:r>
            <a:endParaRPr lang="en-US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467600" y="2810470"/>
            <a:ext cx="53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E</a:t>
            </a:r>
            <a:endParaRPr lang="en-US" sz="5400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00208"/>
            <a:ext cx="7313613" cy="868362"/>
          </a:xfrm>
        </p:spPr>
        <p:txBody>
          <a:bodyPr/>
          <a:lstStyle/>
          <a:p>
            <a:r>
              <a:rPr lang="en-US" b="1" dirty="0" smtClean="0">
                <a:solidFill>
                  <a:srgbClr val="860908"/>
                </a:solidFill>
              </a:rPr>
              <a:t>Pricing</a:t>
            </a:r>
            <a:endParaRPr lang="en-US" b="1" dirty="0">
              <a:solidFill>
                <a:srgbClr val="860908"/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9567" y="1014484"/>
            <a:ext cx="8618100" cy="1180155"/>
          </a:xfrm>
        </p:spPr>
        <p:txBody>
          <a:bodyPr>
            <a:normAutofit/>
          </a:bodyPr>
          <a:lstStyle/>
          <a:p>
            <a:pPr marL="0" indent="0">
              <a:spcBef>
                <a:spcPts val="800"/>
              </a:spcBef>
              <a:buNone/>
            </a:pPr>
            <a:r>
              <a:rPr lang="en-US" sz="3400" dirty="0" smtClean="0"/>
              <a:t>Establish and communicate the value of goods and services to potential customers.</a:t>
            </a:r>
            <a:endParaRPr lang="en-US" sz="3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387020"/>
            <a:ext cx="4572000" cy="373441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9567" y="6488668"/>
            <a:ext cx="8229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Pictured retrieved 10/25/11  from http://www.tastyislandhawaii.com/images10/mcdonalds/mcdonalds_menu_saimin.jpg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1163</TotalTime>
  <Words>423</Words>
  <Application>Microsoft Macintosh PowerPoint</Application>
  <PresentationFormat>On-screen Show (4:3)</PresentationFormat>
  <Paragraphs>53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Inkwell</vt:lpstr>
      <vt:lpstr>Marketing Goods  and Services</vt:lpstr>
      <vt:lpstr>Marketing</vt:lpstr>
      <vt:lpstr>9 Functions of Marketing</vt:lpstr>
      <vt:lpstr>Product/Service Planning</vt:lpstr>
      <vt:lpstr>Purchasing</vt:lpstr>
      <vt:lpstr>Financing</vt:lpstr>
      <vt:lpstr>Distribution (Place)</vt:lpstr>
      <vt:lpstr>Slide 8</vt:lpstr>
      <vt:lpstr>Pricing</vt:lpstr>
      <vt:lpstr>Risk Management</vt:lpstr>
      <vt:lpstr>Marketing Information Management</vt:lpstr>
      <vt:lpstr>Promotion</vt:lpstr>
      <vt:lpstr>Selling</vt:lpstr>
    </vt:vector>
  </TitlesOfParts>
  <Company>Woodward-Granger CSD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Producing and Marketing  Goods and Services</dc:title>
  <dc:creator>David Combs</dc:creator>
  <cp:lastModifiedBy>David Combs</cp:lastModifiedBy>
  <cp:revision>15</cp:revision>
  <dcterms:created xsi:type="dcterms:W3CDTF">2012-11-16T17:05:44Z</dcterms:created>
  <dcterms:modified xsi:type="dcterms:W3CDTF">2012-11-16T21:29:06Z</dcterms:modified>
</cp:coreProperties>
</file>